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301" r:id="rId28"/>
    <p:sldId id="292" r:id="rId29"/>
    <p:sldId id="307" r:id="rId30"/>
    <p:sldId id="304" r:id="rId31"/>
    <p:sldId id="309" r:id="rId32"/>
    <p:sldId id="302" r:id="rId33"/>
    <p:sldId id="310" r:id="rId34"/>
    <p:sldId id="416" r:id="rId35"/>
    <p:sldId id="316" r:id="rId36"/>
    <p:sldId id="314" r:id="rId37"/>
    <p:sldId id="317" r:id="rId38"/>
    <p:sldId id="417" r:id="rId39"/>
    <p:sldId id="303" r:id="rId40"/>
    <p:sldId id="308" r:id="rId41"/>
    <p:sldId id="393" r:id="rId42"/>
    <p:sldId id="305" r:id="rId43"/>
    <p:sldId id="318" r:id="rId44"/>
    <p:sldId id="313" r:id="rId45"/>
    <p:sldId id="312" r:id="rId46"/>
    <p:sldId id="311" r:id="rId47"/>
    <p:sldId id="319" r:id="rId48"/>
    <p:sldId id="320" r:id="rId49"/>
    <p:sldId id="321" r:id="rId50"/>
    <p:sldId id="293" r:id="rId51"/>
    <p:sldId id="415" r:id="rId52"/>
    <p:sldId id="322" r:id="rId53"/>
    <p:sldId id="391" r:id="rId54"/>
    <p:sldId id="389" r:id="rId55"/>
    <p:sldId id="323" r:id="rId56"/>
    <p:sldId id="324" r:id="rId57"/>
    <p:sldId id="331" r:id="rId58"/>
    <p:sldId id="330" r:id="rId59"/>
    <p:sldId id="332" r:id="rId60"/>
    <p:sldId id="345" r:id="rId61"/>
    <p:sldId id="344" r:id="rId62"/>
    <p:sldId id="343" r:id="rId63"/>
    <p:sldId id="342" r:id="rId64"/>
    <p:sldId id="341" r:id="rId65"/>
    <p:sldId id="340" r:id="rId66"/>
    <p:sldId id="339" r:id="rId67"/>
    <p:sldId id="338" r:id="rId68"/>
    <p:sldId id="337" r:id="rId69"/>
    <p:sldId id="336" r:id="rId70"/>
    <p:sldId id="335" r:id="rId71"/>
    <p:sldId id="358" r:id="rId72"/>
    <p:sldId id="394" r:id="rId73"/>
    <p:sldId id="356" r:id="rId74"/>
    <p:sldId id="355" r:id="rId75"/>
    <p:sldId id="354" r:id="rId76"/>
    <p:sldId id="353" r:id="rId77"/>
    <p:sldId id="352" r:id="rId78"/>
    <p:sldId id="351" r:id="rId79"/>
    <p:sldId id="350" r:id="rId80"/>
    <p:sldId id="349" r:id="rId81"/>
    <p:sldId id="348" r:id="rId82"/>
    <p:sldId id="347" r:id="rId83"/>
    <p:sldId id="380" r:id="rId84"/>
    <p:sldId id="379" r:id="rId85"/>
    <p:sldId id="378" r:id="rId86"/>
    <p:sldId id="377" r:id="rId87"/>
    <p:sldId id="376" r:id="rId88"/>
    <p:sldId id="375" r:id="rId89"/>
    <p:sldId id="37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373" r:id="rId101"/>
    <p:sldId id="372" r:id="rId102"/>
    <p:sldId id="371" r:id="rId103"/>
    <p:sldId id="405" r:id="rId104"/>
    <p:sldId id="381" r:id="rId105"/>
    <p:sldId id="361" r:id="rId106"/>
    <p:sldId id="387" r:id="rId107"/>
    <p:sldId id="386" r:id="rId108"/>
    <p:sldId id="385" r:id="rId109"/>
    <p:sldId id="384" r:id="rId110"/>
    <p:sldId id="383" r:id="rId111"/>
    <p:sldId id="382" r:id="rId112"/>
    <p:sldId id="406" r:id="rId113"/>
    <p:sldId id="407" r:id="rId114"/>
    <p:sldId id="408" r:id="rId115"/>
    <p:sldId id="409" r:id="rId116"/>
    <p:sldId id="410" r:id="rId117"/>
    <p:sldId id="392" r:id="rId118"/>
    <p:sldId id="326" r:id="rId119"/>
    <p:sldId id="329" r:id="rId120"/>
    <p:sldId id="278" r:id="rId121"/>
    <p:sldId id="327" r:id="rId122"/>
    <p:sldId id="414" r:id="rId123"/>
    <p:sldId id="412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72" d="100"/>
          <a:sy n="72" d="100"/>
        </p:scale>
        <p:origin x="14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25.03.2015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n.heuristiclab.com/svn/core/stable" TargetMode="External"/><Relationship Id="rId4" Type="http://schemas.openxmlformats.org/officeDocument/2006/relationships/hyperlink" Target="http://svn.heuristiclab.com/svn/core/tags/3.3.11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850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available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benchmark</a:t>
            </a:r>
            <a:r>
              <a:rPr lang="de-AT" dirty="0" smtClean="0"/>
              <a:t> </a:t>
            </a:r>
            <a:r>
              <a:rPr lang="de-AT" dirty="0" err="1" smtClean="0"/>
              <a:t>problem</a:t>
            </a:r>
            <a:r>
              <a:rPr lang="de-AT" dirty="0" smtClean="0"/>
              <a:t> </a:t>
            </a:r>
            <a:r>
              <a:rPr lang="de-AT" dirty="0" err="1" smtClean="0"/>
              <a:t>instance</a:t>
            </a:r>
            <a:r>
              <a:rPr lang="de-AT" dirty="0" smtClean="0"/>
              <a:t> in 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405472"/>
            <a:ext cx="6477719" cy="487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(MATLAB, Simulink, </a:t>
            </a:r>
            <a:r>
              <a:rPr lang="en-US" dirty="0" err="1" smtClean="0"/>
              <a:t>SciLab</a:t>
            </a:r>
            <a:r>
              <a:rPr lang="en-US" dirty="0" smtClean="0"/>
              <a:t>, </a:t>
            </a:r>
            <a:r>
              <a:rPr lang="en-US" dirty="0" err="1" smtClean="0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1"/>
            <a:r>
              <a:rPr lang="de-AT" dirty="0" err="1" smtClean="0"/>
              <a:t>evolution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arbitrary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r>
              <a:rPr lang="de-AT" dirty="0" smtClean="0"/>
              <a:t> (</a:t>
            </a:r>
            <a:r>
              <a:rPr lang="de-AT" dirty="0" err="1" smtClean="0"/>
              <a:t>Robocode</a:t>
            </a:r>
            <a:r>
              <a:rPr lang="de-AT" dirty="0" smtClean="0"/>
              <a:t>, </a:t>
            </a:r>
            <a:r>
              <a:rPr lang="de-AT" dirty="0" err="1" smtClean="0"/>
              <a:t>controller</a:t>
            </a:r>
            <a:r>
              <a:rPr lang="de-AT" dirty="0" smtClean="0"/>
              <a:t>, etc.)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 smtClean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 smtClean="0"/>
              <a:t>group</a:t>
            </a:r>
            <a:r>
              <a:rPr lang="de-AT" dirty="0" smtClean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2"/>
              </a:rPr>
              <a:t>http://dev.heuristiclab.com</a:t>
            </a:r>
            <a:endParaRPr lang="en-US" sz="36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3600" dirty="0" smtClean="0">
                <a:hlinkClick r:id="rId3"/>
              </a:rPr>
              <a:t>heuristiclab@googlegroups.com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4"/>
              </a:rPr>
              <a:t>http://www.youtube.com/heuristiclab</a:t>
            </a:r>
            <a:endParaRPr lang="en-US" sz="3600" dirty="0" smtClean="0"/>
          </a:p>
          <a:p>
            <a:pPr algn="ctr"/>
            <a:endParaRPr lang="en-US" sz="2400" dirty="0"/>
          </a:p>
          <a:p>
            <a:pPr algn="ctr"/>
            <a:r>
              <a:rPr lang="en-US" sz="3600" dirty="0" smtClean="0">
                <a:hlinkClick r:id="rId5"/>
              </a:rPr>
              <a:t>http://www.facebook.com/heuristiclab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 smtClean="0"/>
              <a:t>OneMax</a:t>
            </a:r>
            <a:endParaRPr lang="en-US" sz="1400" dirty="0" smtClean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 smtClean="0"/>
              <a:t>trap</a:t>
            </a:r>
            <a:endParaRPr lang="de-AT" sz="1400" dirty="0"/>
          </a:p>
          <a:p>
            <a:r>
              <a:rPr lang="de-AT" sz="1400" dirty="0" err="1"/>
              <a:t>Deceptive</a:t>
            </a:r>
            <a:r>
              <a:rPr lang="de-AT" sz="1400" dirty="0"/>
              <a:t> </a:t>
            </a:r>
            <a:r>
              <a:rPr lang="de-AT" sz="1400" dirty="0" err="1"/>
              <a:t>trap</a:t>
            </a:r>
            <a:r>
              <a:rPr lang="de-AT" sz="1400" dirty="0"/>
              <a:t> </a:t>
            </a:r>
            <a:r>
              <a:rPr lang="de-AT" sz="1400" dirty="0" err="1" smtClean="0"/>
              <a:t>step</a:t>
            </a:r>
            <a:endParaRPr lang="de-AT" sz="1400" dirty="0"/>
          </a:p>
          <a:p>
            <a:r>
              <a:rPr lang="de-AT" sz="1400" smtClean="0"/>
              <a:t>HIFF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</a:t>
            </a:r>
            <a:r>
              <a:rPr lang="en-US" sz="1400" dirty="0" smtClean="0"/>
              <a:t>Problem</a:t>
            </a:r>
          </a:p>
          <a:p>
            <a:r>
              <a:rPr lang="en-US" sz="1400" dirty="0" smtClean="0"/>
              <a:t>Programmable Problem</a:t>
            </a:r>
            <a:endParaRPr lang="en-US" sz="1400" dirty="0"/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r>
              <a:rPr lang="en-US" sz="1400" dirty="0" smtClean="0"/>
              <a:t>Grammatical Evolution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0" y="1412775"/>
            <a:ext cx="6526940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bgerundetes Rechteck 7"/>
          <p:cNvSpPr/>
          <p:nvPr/>
        </p:nvSpPr>
        <p:spPr>
          <a:xfrm>
            <a:off x="4868333" y="2133600"/>
            <a:ext cx="2861733" cy="3936999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326904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995488"/>
            <a:ext cx="4552950" cy="286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34177" y="1412776"/>
            <a:ext cx="6476566" cy="4870378"/>
            <a:chOff x="1334177" y="1412776"/>
            <a:chExt cx="6476566" cy="48703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77" y="1412776"/>
              <a:ext cx="6476566" cy="48703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6"/>
            <p:cNvSpPr/>
            <p:nvPr/>
          </p:nvSpPr>
          <p:spPr bwMode="auto">
            <a:xfrm>
              <a:off x="1588837" y="2285897"/>
              <a:ext cx="509320" cy="436560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331552" y="1412775"/>
            <a:ext cx="6481865" cy="4874363"/>
            <a:chOff x="1331552" y="1412775"/>
            <a:chExt cx="6481865" cy="487436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552" y="1412775"/>
              <a:ext cx="6481865" cy="48743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bgerundetes Rechteck 5"/>
            <p:cNvSpPr/>
            <p:nvPr/>
          </p:nvSpPr>
          <p:spPr bwMode="auto">
            <a:xfrm>
              <a:off x="1654076" y="2662850"/>
              <a:ext cx="5663937" cy="237329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Abgerundetes Rechteck 6"/>
            <p:cNvSpPr/>
            <p:nvPr/>
          </p:nvSpPr>
          <p:spPr bwMode="auto">
            <a:xfrm>
              <a:off x="1733186" y="3207953"/>
              <a:ext cx="5584827" cy="258018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 descr="D:\SVN\swagner\Administration\Profilfoto FH neu (klein)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1628800"/>
            <a:ext cx="128111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5" y="3717032"/>
            <a:ext cx="1281111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725144"/>
            <a:ext cx="3352800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View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141" y="1624451"/>
            <a:ext cx="6477719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36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smtClean="0"/>
              <a:t>Multi-Line 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973" y="1624451"/>
            <a:ext cx="6454054" cy="444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5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3.3.11 “Beach Bar" released on February 13th, 2015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333258" y="1412776"/>
            <a:ext cx="7270074" cy="4877181"/>
            <a:chOff x="1333258" y="1412776"/>
            <a:chExt cx="7270074" cy="487718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258" y="1412776"/>
              <a:ext cx="6477000" cy="487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89040"/>
              <a:ext cx="1943100" cy="1943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</a:t>
            </a:r>
            <a:r>
              <a:rPr lang="de-AT" dirty="0" smtClean="0"/>
              <a:t>(</a:t>
            </a:r>
            <a:r>
              <a:rPr lang="de-AT" dirty="0" err="1" smtClean="0"/>
              <a:t>x</a:t>
            </a:r>
            <a:r>
              <a:rPr lang="de-AT" baseline="-25000" dirty="0" err="1" smtClean="0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Data Analysis in </a:t>
            </a:r>
            <a:r>
              <a:rPr lang="en-US" sz="3600" dirty="0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 smtClean="0"/>
              <a:t>External Libraries:</a:t>
            </a:r>
          </a:p>
          <a:p>
            <a:pPr lvl="1"/>
            <a:r>
              <a:rPr lang="en-US" dirty="0" smtClean="0"/>
              <a:t>Linear Regression, Logistic Regression, 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r>
              <a:rPr lang="en-US" dirty="0" smtClean="0"/>
              <a:t>, k-Means, </a:t>
            </a:r>
          </a:p>
          <a:p>
            <a:pPr lvl="1"/>
            <a:r>
              <a:rPr lang="en-US" dirty="0" smtClean="0"/>
              <a:t>Random Forest, Support Vector Machines, </a:t>
            </a:r>
            <a:br>
              <a:rPr lang="en-US" dirty="0" smtClean="0"/>
            </a:br>
            <a:r>
              <a:rPr lang="en-US" dirty="0" smtClean="0"/>
              <a:t>Neural Networks, Gaussian Processes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5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available as benchmark problem instance in HeuristicLab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Demonstration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1"/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1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3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3"/>
            <a:endParaRPr lang="de-DE" dirty="0" smtClean="0"/>
          </a:p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3.3.11 “Beach Bar"</a:t>
            </a:r>
          </a:p>
          <a:p>
            <a:pPr lvl="2"/>
            <a:r>
              <a:rPr lang="en-US" dirty="0" smtClean="0"/>
              <a:t>released on February 13th, 2015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3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3.3.11 tag</a:t>
            </a:r>
          </a:p>
          <a:p>
            <a:pPr lvl="2"/>
            <a:r>
              <a:rPr lang="en-US" dirty="0" smtClean="0">
                <a:hlinkClick r:id="rId4"/>
              </a:rPr>
              <a:t>http://svn.heuristiclab.com/svn/core/tags/3.3.11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5"/>
              </a:rPr>
              <a:t>http://svn.heuristiclab.com/svn/core/stable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4.5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3" y="2132856"/>
            <a:ext cx="2065372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151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3.3.11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/>
              <a:t>e</a:t>
            </a:r>
            <a:r>
              <a:rPr lang="de-DE" dirty="0" err="1" smtClean="0"/>
              <a:t>valuation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utation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1413141"/>
            <a:ext cx="6477719" cy="487124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33197" y="2132856"/>
            <a:ext cx="2074708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42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3261</Words>
  <Application>Microsoft Office PowerPoint</Application>
  <PresentationFormat>Bildschirmpräsentation (4:3)</PresentationFormat>
  <Paragraphs>1104</Paragraphs>
  <Slides>123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6" baseType="lpstr">
      <vt:lpstr>Arial</vt:lpstr>
      <vt:lpstr>Calibri</vt:lpstr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View</vt:lpstr>
      <vt:lpstr>Runs – BubbleChart</vt:lpstr>
      <vt:lpstr>Runs – BubbleChart</vt:lpstr>
      <vt:lpstr>Runs – BoxPlots</vt:lpstr>
      <vt:lpstr>Runs – BoxPlots</vt:lpstr>
      <vt:lpstr>Runs – Multi-Line Chart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Scripts</vt:lpstr>
      <vt:lpstr>Debugging Algorithms</vt:lpstr>
      <vt:lpstr>Agenda</vt:lpstr>
      <vt:lpstr>Demonstration Part II: Data-based Modeling</vt:lpstr>
      <vt:lpstr>Introduction to Data-based Modeling</vt:lpstr>
      <vt:lpstr>Data Analysis in HeuristicLab</vt:lpstr>
      <vt:lpstr>Case Study: Regression</vt:lpstr>
      <vt:lpstr>Demonstration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scheibenpflug.a@gmail.com</cp:lastModifiedBy>
  <cp:revision>204</cp:revision>
  <dcterms:created xsi:type="dcterms:W3CDTF">2011-02-08T10:23:16Z</dcterms:created>
  <dcterms:modified xsi:type="dcterms:W3CDTF">2015-03-25T12:40:51Z</dcterms:modified>
</cp:coreProperties>
</file>